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Fira Sans Extra Condensed Medium"/>
      <p:regular r:id="rId16"/>
      <p:bold r:id="rId17"/>
      <p:italic r:id="rId18"/>
      <p:boldItalic r:id="rId19"/>
    </p:embeddedFont>
    <p:embeddedFont>
      <p:font typeface="Livvic"/>
      <p:regular r:id="rId20"/>
      <p:bold r:id="rId21"/>
      <p:italic r:id="rId22"/>
      <p:boldItalic r:id="rId23"/>
    </p:embeddedFont>
    <p:embeddedFont>
      <p:font typeface="Catamaran Light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iB1YyW1M3udawxeDc2ABaD8uPT6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7" name="Fatima Segoviano Perez"/>
  <p:cmAuthor clrIdx="1" id="1" initials="" lastIdx="1" name="Matthew Che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ivvic-regular.fntdata"/><Relationship Id="rId22" Type="http://schemas.openxmlformats.org/officeDocument/2006/relationships/font" Target="fonts/Livvic-italic.fntdata"/><Relationship Id="rId21" Type="http://schemas.openxmlformats.org/officeDocument/2006/relationships/font" Target="fonts/Livvic-bold.fntdata"/><Relationship Id="rId24" Type="http://schemas.openxmlformats.org/officeDocument/2006/relationships/font" Target="fonts/CatamaranLight-regular.fntdata"/><Relationship Id="rId23" Type="http://schemas.openxmlformats.org/officeDocument/2006/relationships/font" Target="fonts/Livvic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Catamaran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FiraSansExtraCondensedMedium-bold.fntdata"/><Relationship Id="rId16" Type="http://schemas.openxmlformats.org/officeDocument/2006/relationships/font" Target="fonts/FiraSansExtraCondensedMedium-regular.fntdata"/><Relationship Id="rId19" Type="http://schemas.openxmlformats.org/officeDocument/2006/relationships/font" Target="fonts/FiraSansExtraCondensedMedium-boldItalic.fntdata"/><Relationship Id="rId18" Type="http://schemas.openxmlformats.org/officeDocument/2006/relationships/font" Target="fonts/FiraSansExtraCondensedMedium-italic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4-14T19:20:29.656">
    <p:pos x="6000" y="0"/>
    <p:text>Ava
-this is our presentation. We will jump right into our results beginning with the methodology, then the metrics and their figures, and ending with our plan moving forward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CZ22j4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4-14T19:15:42.218">
    <p:pos x="6000" y="0"/>
    <p:text>Fatima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CZ22kA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2-04-14T19:17:09.434">
    <p:pos x="6000" y="0"/>
    <p:text>Ava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CZ22kM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2-04-14T19:16:14.978">
    <p:pos x="6000" y="0"/>
    <p:text>lily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CZ22kE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2-04-14T19:16:48.047">
    <p:pos x="6000" y="0"/>
    <p:text>Fatima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CZ22kI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2-04-14T19:17:28.783">
    <p:pos x="6000" y="0"/>
    <p:text>Matthew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CZ22kQ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2-04-14T19:17:59.323">
    <p:pos x="6000" y="0"/>
    <p:text>Lily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DemC-8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2-04-14T19:20:58.693">
    <p:pos x="0" y="0"/>
    <p:text>Matthew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DemC_A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Good afternoon, my team and I will be updating you on our metrics, methodology, and lastly our graphical results from this project thus far.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250aa56047_2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g1250aa56047_2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Pump hydraulic power equation </a:t>
            </a:r>
            <a:endParaRPr/>
          </a:p>
        </p:txBody>
      </p:sp>
      <p:sp>
        <p:nvSpPr>
          <p:cNvPr id="34" name="Google Shape;34;g1250aa56047_2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250aa56047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250aa56047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recognize that the mean doesnt tell us the whole story so we decided to create this box plot of the last 10 years.</a:t>
            </a:r>
            <a:endParaRPr/>
          </a:p>
        </p:txBody>
      </p:sp>
      <p:sp>
        <p:nvSpPr>
          <p:cNvPr id="49" name="Google Shape;49;g1250aa56047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the groundwater dependent communities (</a:t>
            </a:r>
            <a:r>
              <a:rPr lang="en-US"/>
              <a:t>communities</a:t>
            </a:r>
            <a:r>
              <a:rPr lang="en-US"/>
              <a:t> that rely on groundwater) in both confined and unconfined aquifers we can see a similar trend as before. The robust scenario is the most effective strategy.</a:t>
            </a:r>
            <a:r>
              <a:rPr lang="en-US"/>
              <a:t> The confined aquifer has a steeper slope to it while the unconfined has more fluctuations due to the wet and dry years. </a:t>
            </a:r>
            <a:endParaRPr/>
          </a:p>
        </p:txBody>
      </p:sp>
      <p:sp>
        <p:nvSpPr>
          <p:cNvPr id="54" name="Google Shape;5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</a:t>
            </a:r>
            <a:r>
              <a:rPr lang="en-US"/>
              <a:t>disadvantaged</a:t>
            </a:r>
            <a:r>
              <a:rPr lang="en-US"/>
              <a:t> </a:t>
            </a:r>
            <a:r>
              <a:rPr lang="en-US"/>
              <a:t>communities</a:t>
            </a:r>
            <a:r>
              <a:rPr lang="en-US"/>
              <a:t> (are those who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have an annual median household income less than 80% of the Statewide annual) </a:t>
            </a:r>
            <a:r>
              <a:rPr lang="en-US"/>
              <a:t>variability for the unconfined layers can be connected to dry seasons where all the scenarios would be less effective but overall </a:t>
            </a:r>
            <a:r>
              <a:rPr lang="en-US"/>
              <a:t>robust</a:t>
            </a:r>
            <a:r>
              <a:rPr lang="en-US"/>
              <a:t> is the better scario for both cases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the values for </a:t>
            </a:r>
            <a:endParaRPr/>
          </a:p>
        </p:txBody>
      </p:sp>
      <p:sp>
        <p:nvSpPr>
          <p:cNvPr id="62" name="Google Shape;6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Moving forward we plan to compile tables </a:t>
            </a:r>
            <a:r>
              <a:rPr lang="en-US"/>
              <a:t>analyzing</a:t>
            </a:r>
            <a:r>
              <a:rPr lang="en-US"/>
              <a:t> DIFFERENT STATISTICS </a:t>
            </a:r>
            <a:r>
              <a:rPr lang="en-US"/>
              <a:t>PREVIOUSLY</a:t>
            </a:r>
            <a:r>
              <a:rPr lang="en-US"/>
              <a:t> MENTIONED for the different metrics while </a:t>
            </a:r>
            <a:r>
              <a:rPr lang="en-US"/>
              <a:t>incorporating</a:t>
            </a:r>
            <a:r>
              <a:rPr lang="en-US"/>
              <a:t> SGMAs 6 criteria into our analysis. We have started our final report with completing </a:t>
            </a:r>
            <a:r>
              <a:rPr lang="en-US"/>
              <a:t>assignment</a:t>
            </a:r>
            <a:r>
              <a:rPr lang="en-US"/>
              <a:t> 1 and  plan to start our poster in a few weeks prepare for the final presentation.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Opening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1"/>
          <p:cNvSpPr txBox="1"/>
          <p:nvPr>
            <p:ph type="ctrTitle"/>
          </p:nvPr>
        </p:nvSpPr>
        <p:spPr>
          <a:xfrm>
            <a:off x="1386100" y="2268300"/>
            <a:ext cx="6123200" cy="23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" type="subTitle"/>
          </p:nvPr>
        </p:nvSpPr>
        <p:spPr>
          <a:xfrm>
            <a:off x="1386100" y="4275200"/>
            <a:ext cx="3202800" cy="9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 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1026300" y="1746733"/>
            <a:ext cx="457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17" name="Google Shape;17;p12"/>
          <p:cNvSpPr txBox="1"/>
          <p:nvPr>
            <p:ph idx="2" type="title"/>
          </p:nvPr>
        </p:nvSpPr>
        <p:spPr>
          <a:xfrm rot="5400000">
            <a:off x="9522904" y="4760301"/>
            <a:ext cx="2318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Title + text 6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/>
          <p:nvPr>
            <p:ph type="ctrTitle"/>
          </p:nvPr>
        </p:nvSpPr>
        <p:spPr>
          <a:xfrm>
            <a:off x="1108267" y="501997"/>
            <a:ext cx="5156400" cy="27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13"/>
          <p:cNvSpPr txBox="1"/>
          <p:nvPr>
            <p:ph idx="1" type="subTitle"/>
          </p:nvPr>
        </p:nvSpPr>
        <p:spPr>
          <a:xfrm>
            <a:off x="1108267" y="3085633"/>
            <a:ext cx="4108800" cy="2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 + desig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ctrTitle"/>
          </p:nvPr>
        </p:nvSpPr>
        <p:spPr>
          <a:xfrm rot="5400000">
            <a:off x="8804793" y="2573633"/>
            <a:ext cx="4641600" cy="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8.xml"/><Relationship Id="rId4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3.xml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4.xml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5.xml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6.xml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4159566" y="0"/>
            <a:ext cx="80324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"/>
          <p:cNvSpPr/>
          <p:nvPr/>
        </p:nvSpPr>
        <p:spPr>
          <a:xfrm rot="5400000">
            <a:off x="1828606" y="-227635"/>
            <a:ext cx="4852171" cy="7228606"/>
          </a:xfrm>
          <a:prstGeom prst="rect">
            <a:avLst/>
          </a:prstGeom>
          <a:solidFill>
            <a:srgbClr val="474134">
              <a:alpha val="84705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"/>
          <p:cNvSpPr txBox="1"/>
          <p:nvPr>
            <p:ph idx="1" type="subTitle"/>
          </p:nvPr>
        </p:nvSpPr>
        <p:spPr>
          <a:xfrm>
            <a:off x="1127480" y="4474237"/>
            <a:ext cx="6599843" cy="1241988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-3048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Prepared by: Team #25</a:t>
            </a:r>
            <a:endParaRPr/>
          </a:p>
          <a:p>
            <a:pPr indent="-3048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Matthew Chen, Ava Lancaster, Lily Langes, and Fatima Segoviano</a:t>
            </a:r>
            <a:endParaRPr/>
          </a:p>
        </p:txBody>
      </p:sp>
      <p:sp>
        <p:nvSpPr>
          <p:cNvPr id="30" name="Google Shape;30;p1"/>
          <p:cNvSpPr txBox="1"/>
          <p:nvPr>
            <p:ph type="ctrTitle"/>
          </p:nvPr>
        </p:nvSpPr>
        <p:spPr>
          <a:xfrm>
            <a:off x="1386100" y="1898799"/>
            <a:ext cx="6123200" cy="23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6000">
                <a:solidFill>
                  <a:schemeClr val="lt1"/>
                </a:solidFill>
              </a:rPr>
              <a:t>Flood-MAR Update Presentation</a:t>
            </a:r>
            <a:endParaRPr sz="60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9"/>
          <p:cNvPicPr preferRelativeResize="0"/>
          <p:nvPr/>
        </p:nvPicPr>
        <p:blipFill rotWithShape="1">
          <a:blip r:embed="rId4">
            <a:alphaModFix/>
          </a:blip>
          <a:srcRect b="0" l="0" r="0" t="38129"/>
          <a:stretch/>
        </p:blipFill>
        <p:spPr>
          <a:xfrm>
            <a:off x="0" y="0"/>
            <a:ext cx="121919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9"/>
          <p:cNvSpPr txBox="1"/>
          <p:nvPr>
            <p:ph type="ctrTitle"/>
          </p:nvPr>
        </p:nvSpPr>
        <p:spPr>
          <a:xfrm>
            <a:off x="5074532" y="2041742"/>
            <a:ext cx="3476400" cy="93519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000">
                <a:solidFill>
                  <a:schemeClr val="lt1"/>
                </a:solidFill>
              </a:rPr>
              <a:t>THANK YOU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250aa56047_2_13"/>
          <p:cNvSpPr txBox="1"/>
          <p:nvPr>
            <p:ph type="ctrTitle"/>
          </p:nvPr>
        </p:nvSpPr>
        <p:spPr>
          <a:xfrm>
            <a:off x="572418" y="711677"/>
            <a:ext cx="3598800" cy="770400"/>
          </a:xfrm>
          <a:prstGeom prst="rect">
            <a:avLst/>
          </a:prstGeom>
          <a:solidFill>
            <a:srgbClr val="C0B197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accent2"/>
                </a:solidFill>
              </a:rPr>
              <a:t>Methodology</a:t>
            </a:r>
            <a:endParaRPr/>
          </a:p>
        </p:txBody>
      </p:sp>
      <p:sp>
        <p:nvSpPr>
          <p:cNvPr id="37" name="Google Shape;37;g1250aa56047_2_13"/>
          <p:cNvSpPr txBox="1"/>
          <p:nvPr/>
        </p:nvSpPr>
        <p:spPr>
          <a:xfrm>
            <a:off x="572418" y="1791222"/>
            <a:ext cx="11227200" cy="4834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39" r="-1809" t="-183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3"/>
          <p:cNvGrpSpPr/>
          <p:nvPr/>
        </p:nvGrpSpPr>
        <p:grpSpPr>
          <a:xfrm>
            <a:off x="431031" y="1489247"/>
            <a:ext cx="11570499" cy="4422188"/>
            <a:chOff x="411594" y="1116935"/>
            <a:chExt cx="8797947" cy="3316641"/>
          </a:xfrm>
        </p:grpSpPr>
        <p:pic>
          <p:nvPicPr>
            <p:cNvPr descr="Chart, line chart&#10;&#10;Description automatically generated" id="43" name="Google Shape;43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1594" y="1116935"/>
              <a:ext cx="4160406" cy="3316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line chart, histogram&#10;&#10;Description automatically generated" id="44" name="Google Shape;44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29018" y="1116935"/>
              <a:ext cx="4480523" cy="33166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3"/>
          <p:cNvSpPr txBox="1"/>
          <p:nvPr>
            <p:ph type="ctrTitle"/>
          </p:nvPr>
        </p:nvSpPr>
        <p:spPr>
          <a:xfrm>
            <a:off x="572417" y="561365"/>
            <a:ext cx="8107531" cy="770400"/>
          </a:xfrm>
          <a:prstGeom prst="rect">
            <a:avLst/>
          </a:prstGeom>
          <a:solidFill>
            <a:srgbClr val="C0B197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accent2"/>
                </a:solidFill>
              </a:rPr>
              <a:t>Metric: Water Supply Reliability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g1250aa56047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275" y="298925"/>
            <a:ext cx="8346850" cy="62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/>
          <p:nvPr>
            <p:ph type="ctrTitle"/>
          </p:nvPr>
        </p:nvSpPr>
        <p:spPr>
          <a:xfrm>
            <a:off x="228600" y="440905"/>
            <a:ext cx="11734800" cy="770400"/>
          </a:xfrm>
          <a:prstGeom prst="rect">
            <a:avLst/>
          </a:prstGeom>
          <a:solidFill>
            <a:srgbClr val="C0B197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accent2"/>
                </a:solidFill>
              </a:rPr>
              <a:t>Metric: Groundwater Dependent Communities </a:t>
            </a:r>
            <a:endParaRPr/>
          </a:p>
        </p:txBody>
      </p:sp>
      <p:grpSp>
        <p:nvGrpSpPr>
          <p:cNvPr id="57" name="Google Shape;57;p5"/>
          <p:cNvGrpSpPr/>
          <p:nvPr/>
        </p:nvGrpSpPr>
        <p:grpSpPr>
          <a:xfrm>
            <a:off x="86208" y="1564024"/>
            <a:ext cx="11936459" cy="4669915"/>
            <a:chOff x="73892" y="1084693"/>
            <a:chExt cx="8760689" cy="3264478"/>
          </a:xfrm>
        </p:grpSpPr>
        <p:pic>
          <p:nvPicPr>
            <p:cNvPr descr="Chart, histogram&#10;&#10;Description automatically generated" id="58" name="Google Shape;58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892" y="1084694"/>
              <a:ext cx="4352636" cy="3264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histogram&#10;&#10;Description automatically generated" id="59" name="Google Shape;59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72000" y="1084693"/>
              <a:ext cx="4262581" cy="3264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/>
          <p:nvPr>
            <p:ph type="ctrTitle"/>
          </p:nvPr>
        </p:nvSpPr>
        <p:spPr>
          <a:xfrm>
            <a:off x="832065" y="769805"/>
            <a:ext cx="9593835" cy="770400"/>
          </a:xfrm>
          <a:prstGeom prst="rect">
            <a:avLst/>
          </a:prstGeom>
          <a:solidFill>
            <a:srgbClr val="C0B197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accent2"/>
                </a:solidFill>
              </a:rPr>
              <a:t>Metric: Disadvantaged Communities</a:t>
            </a:r>
            <a:endParaRPr/>
          </a:p>
        </p:txBody>
      </p:sp>
      <p:grpSp>
        <p:nvGrpSpPr>
          <p:cNvPr id="65" name="Google Shape;65;p6"/>
          <p:cNvGrpSpPr/>
          <p:nvPr/>
        </p:nvGrpSpPr>
        <p:grpSpPr>
          <a:xfrm>
            <a:off x="135982" y="1736437"/>
            <a:ext cx="11920037" cy="4530433"/>
            <a:chOff x="355601" y="1131453"/>
            <a:chExt cx="8584427" cy="3162299"/>
          </a:xfrm>
        </p:grpSpPr>
        <p:pic>
          <p:nvPicPr>
            <p:cNvPr descr="Chart, line chart, histogram&#10;&#10;Description automatically generated" id="66" name="Google Shape;66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5601" y="1131453"/>
              <a:ext cx="4216399" cy="3162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histogram&#10;&#10;Description automatically generated" id="67" name="Google Shape;67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23630" y="1131453"/>
              <a:ext cx="4216398" cy="31622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4"/>
          <p:cNvGrpSpPr/>
          <p:nvPr/>
        </p:nvGrpSpPr>
        <p:grpSpPr>
          <a:xfrm>
            <a:off x="200122" y="1711807"/>
            <a:ext cx="11791756" cy="4470877"/>
            <a:chOff x="300183" y="1433150"/>
            <a:chExt cx="8543634" cy="3203863"/>
          </a:xfrm>
        </p:grpSpPr>
        <p:pic>
          <p:nvPicPr>
            <p:cNvPr descr="Chart&#10;&#10;Description automatically generated" id="73" name="Google Shape;73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0183" y="1433150"/>
              <a:ext cx="4271817" cy="3203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histogram&#10;&#10;Description automatically generated" id="74" name="Google Shape;74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72000" y="1433150"/>
              <a:ext cx="4271817" cy="3203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4"/>
          <p:cNvSpPr txBox="1"/>
          <p:nvPr>
            <p:ph type="ctrTitle"/>
          </p:nvPr>
        </p:nvSpPr>
        <p:spPr>
          <a:xfrm>
            <a:off x="702520" y="662790"/>
            <a:ext cx="6767108" cy="770400"/>
          </a:xfrm>
          <a:prstGeom prst="rect">
            <a:avLst/>
          </a:prstGeom>
          <a:solidFill>
            <a:srgbClr val="C0B197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accent2"/>
                </a:solidFill>
              </a:rPr>
              <a:t>Metric: Subsidence Zones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ctrTitle"/>
          </p:nvPr>
        </p:nvSpPr>
        <p:spPr>
          <a:xfrm>
            <a:off x="903149" y="552164"/>
            <a:ext cx="5833239" cy="770400"/>
          </a:xfrm>
          <a:prstGeom prst="rect">
            <a:avLst/>
          </a:prstGeom>
          <a:solidFill>
            <a:srgbClr val="C0B197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accent2"/>
                </a:solidFill>
              </a:rPr>
              <a:t>Metric: Pumping Cost </a:t>
            </a:r>
            <a:endParaRPr/>
          </a:p>
        </p:txBody>
      </p:sp>
      <p:grpSp>
        <p:nvGrpSpPr>
          <p:cNvPr id="81" name="Google Shape;81;p7"/>
          <p:cNvGrpSpPr/>
          <p:nvPr/>
        </p:nvGrpSpPr>
        <p:grpSpPr>
          <a:xfrm>
            <a:off x="-1" y="1785699"/>
            <a:ext cx="12192001" cy="3694544"/>
            <a:chOff x="0" y="1458953"/>
            <a:chExt cx="9144000" cy="2474581"/>
          </a:xfrm>
        </p:grpSpPr>
        <p:pic>
          <p:nvPicPr>
            <p:cNvPr descr="Chart, histogram&#10;&#10;Description automatically generated" id="82" name="Google Shape;82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458955"/>
              <a:ext cx="3299441" cy="24745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histogram&#10;&#10;Description automatically generated" id="83" name="Google Shape;83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83344" y="1458954"/>
              <a:ext cx="3212714" cy="2474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histogram&#10;&#10;Description automatically generated" id="84" name="Google Shape;84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31287" y="1458953"/>
              <a:ext cx="3212713" cy="24745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/>
          <p:nvPr>
            <p:ph type="ctrTitle"/>
          </p:nvPr>
        </p:nvSpPr>
        <p:spPr>
          <a:xfrm>
            <a:off x="1082599" y="954505"/>
            <a:ext cx="5812848" cy="718588"/>
          </a:xfrm>
          <a:prstGeom prst="rect">
            <a:avLst/>
          </a:prstGeom>
          <a:solidFill>
            <a:srgbClr val="C0B197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000">
                <a:solidFill>
                  <a:schemeClr val="accent2"/>
                </a:solidFill>
              </a:rPr>
              <a:t>Moving Forward Plan</a:t>
            </a:r>
            <a:endParaRPr/>
          </a:p>
        </p:txBody>
      </p:sp>
      <p:grpSp>
        <p:nvGrpSpPr>
          <p:cNvPr id="90" name="Google Shape;90;p8"/>
          <p:cNvGrpSpPr/>
          <p:nvPr/>
        </p:nvGrpSpPr>
        <p:grpSpPr>
          <a:xfrm>
            <a:off x="719137" y="3379230"/>
            <a:ext cx="11100277" cy="1200029"/>
            <a:chOff x="5153" y="1706137"/>
            <a:chExt cx="11100277" cy="1200029"/>
          </a:xfrm>
        </p:grpSpPr>
        <p:sp>
          <p:nvSpPr>
            <p:cNvPr id="91" name="Google Shape;91;p8"/>
            <p:cNvSpPr/>
            <p:nvPr/>
          </p:nvSpPr>
          <p:spPr>
            <a:xfrm>
              <a:off x="5153" y="1706137"/>
              <a:ext cx="3000074" cy="1200029"/>
            </a:xfrm>
            <a:prstGeom prst="chevron">
              <a:avLst>
                <a:gd fmla="val 50000" name="adj"/>
              </a:avLst>
            </a:prstGeom>
            <a:solidFill>
              <a:schemeClr val="accent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 txBox="1"/>
            <p:nvPr/>
          </p:nvSpPr>
          <p:spPr>
            <a:xfrm>
              <a:off x="605168" y="1706137"/>
              <a:ext cx="1800045" cy="12000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325" lIns="88000" spcFirstLastPara="1" rIns="29325" wrap="square" tIns="29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Interpretation of results</a:t>
              </a: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2705221" y="1706137"/>
              <a:ext cx="3000074" cy="1200029"/>
            </a:xfrm>
            <a:prstGeom prst="chevron">
              <a:avLst>
                <a:gd fmla="val 50000" name="adj"/>
              </a:avLst>
            </a:prstGeom>
            <a:solidFill>
              <a:schemeClr val="accent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8"/>
            <p:cNvSpPr txBox="1"/>
            <p:nvPr/>
          </p:nvSpPr>
          <p:spPr>
            <a:xfrm>
              <a:off x="3305236" y="1706137"/>
              <a:ext cx="1800045" cy="12000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325" lIns="88000" spcFirstLastPara="1" rIns="29325" wrap="square" tIns="29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SGMA integration</a:t>
              </a: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5405288" y="1706137"/>
              <a:ext cx="3000074" cy="1200029"/>
            </a:xfrm>
            <a:prstGeom prst="chevron">
              <a:avLst>
                <a:gd fmla="val 50000" name="adj"/>
              </a:avLst>
            </a:prstGeom>
            <a:solidFill>
              <a:schemeClr val="accent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 txBox="1"/>
            <p:nvPr/>
          </p:nvSpPr>
          <p:spPr>
            <a:xfrm>
              <a:off x="6005303" y="1706137"/>
              <a:ext cx="1800045" cy="12000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325" lIns="88000" spcFirstLastPara="1" rIns="29325" wrap="square" tIns="29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Final </a:t>
              </a:r>
              <a:r>
                <a:rPr lang="en-US" sz="2200">
                  <a:solidFill>
                    <a:schemeClr val="lt1"/>
                  </a:solidFill>
                </a:rPr>
                <a:t>r</a:t>
              </a: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eport</a:t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8105356" y="1706137"/>
              <a:ext cx="3000074" cy="1200029"/>
            </a:xfrm>
            <a:prstGeom prst="chevron">
              <a:avLst>
                <a:gd fmla="val 50000" name="adj"/>
              </a:avLst>
            </a:prstGeom>
            <a:solidFill>
              <a:schemeClr val="accent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 txBox="1"/>
            <p:nvPr/>
          </p:nvSpPr>
          <p:spPr>
            <a:xfrm>
              <a:off x="8705371" y="1706137"/>
              <a:ext cx="1800045" cy="12000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325" lIns="88000" spcFirstLastPara="1" rIns="29325" wrap="square" tIns="29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Final </a:t>
              </a:r>
              <a:r>
                <a:rPr lang="en-US" sz="2200">
                  <a:solidFill>
                    <a:schemeClr val="lt1"/>
                  </a:solidFill>
                </a:rPr>
                <a:t>p</a:t>
              </a: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resentation/</a:t>
              </a:r>
              <a:r>
                <a:rPr lang="en-US" sz="2200">
                  <a:solidFill>
                    <a:schemeClr val="lt1"/>
                  </a:solidFill>
                </a:rPr>
                <a:t>s</a:t>
              </a: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howcase</a:t>
              </a: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2022-04-13T16:06:04Z</dcterms:created>
  <dc:creator>Fatima Segoviano Perez</dc:creator>
</cp:coreProperties>
</file>